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8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421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782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407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818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711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07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1085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59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385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034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47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DBB8AB8-6AFF-4035-8C61-24BE7E1003BB}" type="datetimeFigureOut">
              <a:rPr lang="pl-PL" smtClean="0"/>
              <a:t>03.05.2020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9EB2EA7-2C84-4B74-BD0A-2684548D6979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4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AmUHnZuBY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START NISKI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614" y="4415264"/>
            <a:ext cx="28575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190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17431" y="2064676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pl-PL" sz="3200" b="1" dirty="0">
                <a:solidFill>
                  <a:srgbClr val="FFC000"/>
                </a:solidFill>
              </a:rPr>
              <a:t>Start niski </a:t>
            </a:r>
            <a:r>
              <a:rPr lang="pl-PL" sz="2400" dirty="0"/>
              <a:t>jest jedną z czterech cech charakterystycznych dla biegów krótkich. Zawodnicy stosują start niski we wszystkich biegach sprinterskich – 100 m, 200 m, 400 m. </a:t>
            </a:r>
            <a:endParaRPr lang="pl-PL" sz="2400" dirty="0" smtClean="0"/>
          </a:p>
          <a:p>
            <a:pPr algn="just"/>
            <a:endParaRPr lang="pl-PL" sz="3200" dirty="0" smtClean="0"/>
          </a:p>
          <a:p>
            <a:pPr algn="just"/>
            <a:r>
              <a:rPr lang="pl-PL" sz="3200" b="1" dirty="0">
                <a:solidFill>
                  <a:schemeClr val="accent1"/>
                </a:solidFill>
              </a:rPr>
              <a:t>S</a:t>
            </a:r>
            <a:r>
              <a:rPr lang="pl-PL" sz="3200" b="1" dirty="0" smtClean="0">
                <a:solidFill>
                  <a:schemeClr val="accent1"/>
                </a:solidFill>
              </a:rPr>
              <a:t>tart </a:t>
            </a:r>
            <a:r>
              <a:rPr lang="pl-PL" sz="3200" b="1" dirty="0">
                <a:solidFill>
                  <a:schemeClr val="accent1"/>
                </a:solidFill>
              </a:rPr>
              <a:t>niski </a:t>
            </a:r>
            <a:r>
              <a:rPr lang="pl-PL" sz="2400" dirty="0"/>
              <a:t>składa się z trzech pozycji: „na miejsca”, „gotów” i strzał z pistoletu startowego/ lub inna komenda, </a:t>
            </a:r>
            <a:r>
              <a:rPr lang="pl-PL" sz="2400" dirty="0" smtClean="0"/>
              <a:t>po </a:t>
            </a:r>
            <a:r>
              <a:rPr lang="pl-PL" sz="2400" dirty="0"/>
              <a:t>której następuje wybieg </a:t>
            </a:r>
            <a:r>
              <a:rPr lang="pl-PL" sz="2400" dirty="0" smtClean="0"/>
              <a:t>startowy.</a:t>
            </a:r>
            <a:endParaRPr lang="pl-PL" sz="2400" b="1" dirty="0" smtClean="0">
              <a:solidFill>
                <a:srgbClr val="FFC00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1" y="0"/>
            <a:ext cx="8229600" cy="171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0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97280" y="106299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pl-PL" sz="6000" b="1" dirty="0" smtClean="0">
                <a:solidFill>
                  <a:schemeClr val="accent1"/>
                </a:solidFill>
              </a:rPr>
              <a:t>„na miejsca”</a:t>
            </a:r>
            <a:endParaRPr lang="pl-PL" sz="6000" b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29854" y="1961644"/>
            <a:ext cx="10393251" cy="4670976"/>
          </a:xfrm>
        </p:spPr>
        <p:txBody>
          <a:bodyPr>
            <a:normAutofit/>
          </a:bodyPr>
          <a:lstStyle/>
          <a:p>
            <a:pPr lvl="1" algn="just"/>
            <a:r>
              <a:rPr lang="pl-PL" sz="2200" dirty="0" smtClean="0"/>
              <a:t>Biegacz przyjmuje pozycję klęku podpartego </a:t>
            </a:r>
            <a:r>
              <a:rPr lang="pl-PL" sz="2200" dirty="0" err="1" smtClean="0"/>
              <a:t>jednonóż</a:t>
            </a:r>
            <a:r>
              <a:rPr lang="pl-PL" sz="2200" dirty="0" smtClean="0"/>
              <a:t> na nodze zakrocznej, opierając stopy o ścianki bloków, a dłonie (kciuk i wyraźnie rozwarty palec wskazujący, do którego przylegają wyprostowane pozostałe palce) ustawione są przed linią startową na szerokości barków.</a:t>
            </a:r>
          </a:p>
          <a:p>
            <a:pPr marL="201168" lvl="1" indent="0" algn="just">
              <a:buNone/>
            </a:pPr>
            <a:endParaRPr lang="pl-PL" sz="2200" dirty="0" smtClean="0"/>
          </a:p>
          <a:p>
            <a:pPr lvl="1" algn="just"/>
            <a:r>
              <a:rPr lang="pl-PL" sz="2200" dirty="0" smtClean="0"/>
              <a:t>Kończyny górne wyprostowane w stawach łokciowych ustawione niemalże pionowo.</a:t>
            </a:r>
          </a:p>
          <a:p>
            <a:pPr marL="201168" lvl="1" indent="0" algn="just">
              <a:buNone/>
            </a:pPr>
            <a:endParaRPr lang="pl-PL" sz="2200" dirty="0" smtClean="0"/>
          </a:p>
          <a:p>
            <a:pPr lvl="1" algn="just"/>
            <a:r>
              <a:rPr lang="pl-PL" sz="2200" dirty="0" smtClean="0"/>
              <a:t>Głowa swobodnie opuszczona w dół.</a:t>
            </a:r>
          </a:p>
          <a:p>
            <a:pPr marL="201168" lvl="1" indent="0" algn="just">
              <a:buNone/>
            </a:pPr>
            <a:endParaRPr lang="pl-PL" sz="2200" dirty="0" smtClean="0"/>
          </a:p>
          <a:p>
            <a:pPr lvl="1" algn="just"/>
            <a:r>
              <a:rPr lang="pl-PL" sz="2200" dirty="0" smtClean="0"/>
              <a:t>Równomierne rozmieszczenie masy ciała na wszystkie punkty podparcia – umożliwia to rozluźnienie mięśni.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673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b="1" dirty="0" smtClean="0">
                <a:solidFill>
                  <a:schemeClr val="accent1"/>
                </a:solidFill>
              </a:rPr>
              <a:t>„gotów”</a:t>
            </a:r>
            <a:endParaRPr lang="pl-PL" sz="6000" b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1370" y="2270737"/>
            <a:ext cx="10058400" cy="4023360"/>
          </a:xfrm>
        </p:spPr>
        <p:txBody>
          <a:bodyPr/>
          <a:lstStyle/>
          <a:p>
            <a:pPr lvl="1"/>
            <a:r>
              <a:rPr lang="pl-PL" sz="2200" dirty="0"/>
              <a:t>Biegacz wolnym ruchem unosi biodra nieco powyżej poziomu </a:t>
            </a:r>
            <a:r>
              <a:rPr lang="pl-PL" sz="2200" dirty="0" smtClean="0"/>
              <a:t>barków.</a:t>
            </a:r>
          </a:p>
          <a:p>
            <a:pPr lvl="1"/>
            <a:endParaRPr lang="pl-PL" sz="2200" dirty="0"/>
          </a:p>
          <a:p>
            <a:pPr lvl="1"/>
            <a:r>
              <a:rPr lang="pl-PL" sz="2200" dirty="0"/>
              <a:t>Przenosi masę ciała na kończyny </a:t>
            </a:r>
            <a:r>
              <a:rPr lang="pl-PL" sz="2200" dirty="0" smtClean="0"/>
              <a:t>górne.</a:t>
            </a:r>
          </a:p>
          <a:p>
            <a:pPr lvl="1"/>
            <a:endParaRPr lang="pl-PL" sz="2200" dirty="0"/>
          </a:p>
          <a:p>
            <a:pPr lvl="1"/>
            <a:r>
              <a:rPr lang="pl-PL" sz="2200" dirty="0"/>
              <a:t>Kąt ugięcia w stawie kolanowym nogi wykrocznej wynosi nie mniej niż 90 stopni, nogi zakrocznej 110 – 130 stopni</a:t>
            </a:r>
            <a:r>
              <a:rPr lang="pl-PL" sz="2200" dirty="0" smtClean="0"/>
              <a:t>.</a:t>
            </a:r>
            <a:endParaRPr lang="pl-PL" sz="22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858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b="1" dirty="0" smtClean="0">
                <a:solidFill>
                  <a:schemeClr val="accent1"/>
                </a:solidFill>
              </a:rPr>
              <a:t>strzał</a:t>
            </a:r>
            <a:endParaRPr lang="pl-PL" sz="6000" b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80315"/>
            <a:ext cx="10058400" cy="4468969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pl-PL" sz="2600" dirty="0"/>
              <a:t>Biegacz energicznie odbija się rękoma od </a:t>
            </a:r>
            <a:r>
              <a:rPr lang="pl-PL" sz="2600" dirty="0" smtClean="0"/>
              <a:t>bieżni.</a:t>
            </a:r>
          </a:p>
          <a:p>
            <a:pPr lvl="1"/>
            <a:endParaRPr lang="pl-PL" sz="2600" dirty="0"/>
          </a:p>
          <a:p>
            <a:pPr lvl="1"/>
            <a:r>
              <a:rPr lang="pl-PL" sz="2600" dirty="0"/>
              <a:t>Wykonuje zdecydowany ruch barkami w przód ku </a:t>
            </a:r>
            <a:r>
              <a:rPr lang="pl-PL" sz="2600" dirty="0" smtClean="0"/>
              <a:t>górze.</a:t>
            </a:r>
          </a:p>
          <a:p>
            <a:pPr lvl="1"/>
            <a:endParaRPr lang="pl-PL" sz="2600" dirty="0"/>
          </a:p>
          <a:p>
            <a:pPr lvl="1"/>
            <a:r>
              <a:rPr lang="pl-PL" sz="2600" dirty="0"/>
              <a:t>Rozpoczyna odbicie z bloków startowych równocześnie obiema </a:t>
            </a:r>
            <a:r>
              <a:rPr lang="pl-PL" sz="2600" dirty="0" smtClean="0"/>
              <a:t>nogami.</a:t>
            </a:r>
          </a:p>
          <a:p>
            <a:pPr lvl="1"/>
            <a:endParaRPr lang="pl-PL" sz="2600" dirty="0"/>
          </a:p>
          <a:p>
            <a:pPr lvl="1"/>
            <a:r>
              <a:rPr lang="pl-PL" sz="2600" dirty="0"/>
              <a:t>Noga zakroczna zostaje energicznie przeniesiona w </a:t>
            </a:r>
            <a:r>
              <a:rPr lang="pl-PL" sz="2600" dirty="0" smtClean="0"/>
              <a:t>przód.</a:t>
            </a:r>
          </a:p>
          <a:p>
            <a:pPr lvl="1"/>
            <a:endParaRPr lang="pl-PL" sz="2600" dirty="0"/>
          </a:p>
          <a:p>
            <a:pPr lvl="1"/>
            <a:r>
              <a:rPr lang="pl-PL" sz="2600" dirty="0"/>
              <a:t>Pracę nóg wspomaga naprzemianstronny obszerny wymach </a:t>
            </a:r>
            <a:r>
              <a:rPr lang="pl-PL" sz="2600" dirty="0" smtClean="0"/>
              <a:t>ramionami.</a:t>
            </a:r>
          </a:p>
          <a:p>
            <a:pPr lvl="1"/>
            <a:endParaRPr lang="pl-PL" sz="2600" dirty="0" smtClean="0"/>
          </a:p>
          <a:p>
            <a:pPr algn="just">
              <a:lnSpc>
                <a:spcPct val="120000"/>
              </a:lnSpc>
            </a:pPr>
            <a:r>
              <a:rPr lang="pl-PL" sz="2600" b="1" dirty="0">
                <a:solidFill>
                  <a:schemeClr val="accent1"/>
                </a:solidFill>
              </a:rPr>
              <a:t>W czasie pierwszych kroków, tułów jest mocno pochylony do przodu. Stopy przenoszone nisko nad podłożem.</a:t>
            </a:r>
          </a:p>
          <a:p>
            <a:pPr>
              <a:lnSpc>
                <a:spcPct val="120000"/>
              </a:lnSpc>
            </a:pPr>
            <a:r>
              <a:rPr lang="pl-PL" dirty="0"/>
              <a:t> </a:t>
            </a:r>
          </a:p>
          <a:p>
            <a:pPr lvl="1"/>
            <a:endParaRPr lang="pl-PL" sz="2200" dirty="0"/>
          </a:p>
          <a:p>
            <a:pPr lvl="1"/>
            <a:endParaRPr lang="pl-PL" sz="22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909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889" y="2644128"/>
            <a:ext cx="9810154" cy="204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65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6000" b="1" dirty="0">
                <a:solidFill>
                  <a:schemeClr val="accent1"/>
                </a:solidFill>
              </a:rPr>
              <a:t>N</a:t>
            </a:r>
            <a:r>
              <a:rPr lang="pl-PL" sz="6000" b="1" dirty="0" smtClean="0">
                <a:solidFill>
                  <a:schemeClr val="accent1"/>
                </a:solidFill>
              </a:rPr>
              <a:t>ajczęstsze </a:t>
            </a:r>
            <a:r>
              <a:rPr lang="pl-PL" sz="6000" b="1" dirty="0">
                <a:solidFill>
                  <a:schemeClr val="accent1"/>
                </a:solidFill>
              </a:rPr>
              <a:t>błędy w technice startu </a:t>
            </a:r>
            <a:r>
              <a:rPr lang="pl-PL" sz="6000" b="1" dirty="0" smtClean="0">
                <a:solidFill>
                  <a:schemeClr val="accent1"/>
                </a:solidFill>
              </a:rPr>
              <a:t>niskiego:</a:t>
            </a:r>
            <a:endParaRPr lang="pl-PL" sz="6000" b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77793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pl-PL" sz="2400" dirty="0"/>
              <a:t>Nieprawidłowe ułożenie dłoni na linii startowej – oparcie dłoni o podłoże wysoko na </a:t>
            </a:r>
            <a:r>
              <a:rPr lang="pl-PL" sz="2400" dirty="0" smtClean="0"/>
              <a:t>palcach</a:t>
            </a:r>
          </a:p>
          <a:p>
            <a:pPr marL="201168" lvl="1" indent="0">
              <a:buNone/>
            </a:pPr>
            <a:endParaRPr lang="pl-PL" sz="2400" dirty="0"/>
          </a:p>
          <a:p>
            <a:pPr lvl="1"/>
            <a:r>
              <a:rPr lang="pl-PL" sz="2400" dirty="0"/>
              <a:t>Zbyt szerokie/wąskie ułożenie dłoni w stosunku do linii barków – ramiona ułożone na szerokości barków</a:t>
            </a:r>
            <a:r>
              <a:rPr lang="pl-PL" sz="2400" dirty="0" smtClean="0"/>
              <a:t>.</a:t>
            </a:r>
          </a:p>
          <a:p>
            <a:pPr marL="201168" lvl="1" indent="0">
              <a:buNone/>
            </a:pPr>
            <a:endParaRPr lang="pl-PL" sz="2400" dirty="0"/>
          </a:p>
          <a:p>
            <a:pPr lvl="1"/>
            <a:r>
              <a:rPr lang="pl-PL" sz="2400" dirty="0"/>
              <a:t>Niewłaściwe ustawienie ścianek bloków </a:t>
            </a:r>
            <a:r>
              <a:rPr lang="pl-PL" sz="2400" dirty="0" smtClean="0"/>
              <a:t>startowych</a:t>
            </a:r>
          </a:p>
          <a:p>
            <a:pPr marL="201168" lvl="1" indent="0">
              <a:buNone/>
            </a:pPr>
            <a:endParaRPr lang="pl-PL" sz="2400" dirty="0"/>
          </a:p>
          <a:p>
            <a:pPr lvl="1"/>
            <a:r>
              <a:rPr lang="pl-PL" sz="2400" dirty="0"/>
              <a:t>W pozycji „na miejsca” niewłaściwe ułożenie </a:t>
            </a:r>
            <a:r>
              <a:rPr lang="pl-PL" sz="2400" dirty="0" smtClean="0"/>
              <a:t>ciała</a:t>
            </a:r>
          </a:p>
          <a:p>
            <a:pPr marL="201168" lvl="1" indent="0">
              <a:buNone/>
            </a:pPr>
            <a:endParaRPr lang="pl-PL" sz="2400" dirty="0"/>
          </a:p>
          <a:p>
            <a:pPr lvl="1"/>
            <a:r>
              <a:rPr lang="pl-PL" sz="2400" dirty="0"/>
              <a:t>W pozycji „gotów” za niskie uniesienie </a:t>
            </a:r>
            <a:r>
              <a:rPr lang="pl-PL" sz="2400" dirty="0" smtClean="0"/>
              <a:t>bioder</a:t>
            </a:r>
          </a:p>
          <a:p>
            <a:pPr marL="201168" lvl="1" indent="0">
              <a:buNone/>
            </a:pPr>
            <a:endParaRPr lang="pl-PL" sz="2400" dirty="0"/>
          </a:p>
          <a:p>
            <a:pPr lvl="1"/>
            <a:r>
              <a:rPr lang="pl-PL" sz="2400" dirty="0"/>
              <a:t>Zbyt wczesne odrywanie nogi </a:t>
            </a:r>
            <a:r>
              <a:rPr lang="pl-PL" sz="2400" dirty="0" smtClean="0"/>
              <a:t>zakrocznej</a:t>
            </a:r>
          </a:p>
          <a:p>
            <a:pPr marL="201168" lvl="1" indent="0">
              <a:buNone/>
            </a:pPr>
            <a:endParaRPr lang="pl-PL" sz="2400" dirty="0"/>
          </a:p>
          <a:p>
            <a:pPr lvl="1"/>
            <a:r>
              <a:rPr lang="pl-PL" sz="2400" dirty="0"/>
              <a:t>Zbyt wczesne prostowanie się ćwiczącego po </a:t>
            </a:r>
            <a:r>
              <a:rPr lang="pl-PL" sz="2400" dirty="0" smtClean="0"/>
              <a:t>wybiegu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763825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000" b="1" dirty="0" smtClean="0">
                <a:solidFill>
                  <a:schemeClr val="accent1"/>
                </a:solidFill>
              </a:rPr>
              <a:t>Filmik pokazowy</a:t>
            </a:r>
            <a:endParaRPr lang="pl-PL" sz="6000" b="1" dirty="0">
              <a:solidFill>
                <a:schemeClr val="accent1"/>
              </a:solidFill>
            </a:endParaRPr>
          </a:p>
        </p:txBody>
      </p:sp>
      <p:pic>
        <p:nvPicPr>
          <p:cNvPr id="4" name="NAmUHnZuBY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8281" y="1823608"/>
            <a:ext cx="6037760" cy="339624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696148" y="5306096"/>
            <a:ext cx="8860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W razie problemów z jego uruchomieniem – link:</a:t>
            </a:r>
          </a:p>
          <a:p>
            <a:pPr algn="ctr"/>
            <a:r>
              <a:rPr lang="pl-PL" dirty="0" smtClean="0"/>
              <a:t>https://www.youtube.com/watch?v=NAmUHnZuBYg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5768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</TotalTime>
  <Words>342</Words>
  <Application>Microsoft Office PowerPoint</Application>
  <PresentationFormat>Panoramiczny</PresentationFormat>
  <Paragraphs>50</Paragraphs>
  <Slides>8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Retrospekcja</vt:lpstr>
      <vt:lpstr>START NISKI</vt:lpstr>
      <vt:lpstr>Prezentacja programu PowerPoint</vt:lpstr>
      <vt:lpstr>„na miejsca”</vt:lpstr>
      <vt:lpstr>„gotów”</vt:lpstr>
      <vt:lpstr>strzał</vt:lpstr>
      <vt:lpstr>Prezentacja programu PowerPoint</vt:lpstr>
      <vt:lpstr>Najczęstsze błędy w technice startu niskiego:</vt:lpstr>
      <vt:lpstr>Filmik pokazowy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 NISKI</dc:title>
  <dc:creator>Admin1</dc:creator>
  <cp:lastModifiedBy>admin</cp:lastModifiedBy>
  <cp:revision>4</cp:revision>
  <dcterms:created xsi:type="dcterms:W3CDTF">2020-05-03T11:29:29Z</dcterms:created>
  <dcterms:modified xsi:type="dcterms:W3CDTF">2020-05-03T17:11:46Z</dcterms:modified>
</cp:coreProperties>
</file>